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6"/>
  </p:notesMasterIdLst>
  <p:sldIdLst>
    <p:sldId id="256" r:id="rId2"/>
    <p:sldId id="257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7" r:id="rId11"/>
    <p:sldId id="268" r:id="rId12"/>
    <p:sldId id="269" r:id="rId13"/>
    <p:sldId id="258" r:id="rId14"/>
    <p:sldId id="266" r:id="rId15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86D5037-A9E1-4CC0-8EE2-7F85DBCE1956}" v="3" dt="2026-10-06T19:50:52.69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82" d="100"/>
          <a:sy n="82" d="100"/>
        </p:scale>
        <p:origin x="691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microsoft.com/office/2015/10/relationships/revisionInfo" Target="revisionInfo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081107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hyperlink" Target="https://scippinternational.org/cyber-funding-guide/" TargetMode="Externa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scippinternational.org/cyber-funding-guide/" TargetMode="External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assets0917/ppt/media/image.jpe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7543800" cy="6858000"/>
          </a:xfrm>
          <a:prstGeom prst="rect">
            <a:avLst/>
          </a:prstGeom>
          <a:solidFill>
            <a:srgbClr val="062B59">
              <a:alpha val="88000"/>
            </a:srgbClr>
          </a:solidFill>
          <a:ln w="12700">
            <a:solidFill>
              <a:srgbClr val="062B59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1"/>
          <p:cNvSpPr/>
          <p:nvPr/>
        </p:nvSpPr>
        <p:spPr>
          <a:xfrm>
            <a:off x="685800" y="960120"/>
            <a:ext cx="640080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Funding Your Future</a:t>
            </a:r>
            <a:endParaRPr lang="en-US" sz="3400" dirty="0"/>
          </a:p>
        </p:txBody>
      </p:sp>
      <p:sp>
        <p:nvSpPr>
          <p:cNvPr id="5" name="Text 2"/>
          <p:cNvSpPr/>
          <p:nvPr/>
        </p:nvSpPr>
        <p:spPr>
          <a:xfrm>
            <a:off x="731520" y="2834640"/>
            <a:ext cx="60350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2100" b="1" dirty="0">
                <a:solidFill>
                  <a:srgbClr val="F5A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Financing Your Cyber AI Career Path</a:t>
            </a:r>
            <a:endParaRPr lang="en-US" sz="2100" dirty="0"/>
          </a:p>
        </p:txBody>
      </p:sp>
      <p:sp>
        <p:nvSpPr>
          <p:cNvPr id="6" name="Text 3"/>
          <p:cNvSpPr/>
          <p:nvPr/>
        </p:nvSpPr>
        <p:spPr>
          <a:xfrm>
            <a:off x="731520" y="4709160"/>
            <a:ext cx="2926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300" b="1" dirty="0">
                <a:solidFill>
                  <a:srgbClr val="00A1B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CYBER HIRED 2026</a:t>
            </a:r>
            <a:endParaRPr lang="en-US" sz="1300" dirty="0"/>
          </a:p>
        </p:txBody>
      </p:sp>
      <p:sp>
        <p:nvSpPr>
          <p:cNvPr id="7" name="Text 4"/>
          <p:cNvSpPr/>
          <p:nvPr/>
        </p:nvSpPr>
        <p:spPr>
          <a:xfrm>
            <a:off x="731520" y="5138928"/>
            <a:ext cx="29260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25-minute panel session</a:t>
            </a:r>
            <a:endParaRPr lang="en-US" sz="16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320040"/>
            <a:ext cx="4114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100" b="1" dirty="0">
                <a:solidFill>
                  <a:srgbClr val="00A1B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FREE ATTENDEE RESOURCE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94360" y="713232"/>
            <a:ext cx="109728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2700" b="1" dirty="0">
                <a:solidFill>
                  <a:srgbClr val="062B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Take the Financing Guide With You</a:t>
            </a:r>
            <a:endParaRPr lang="en-US" sz="2700" dirty="0"/>
          </a:p>
        </p:txBody>
      </p:sp>
      <p:sp>
        <p:nvSpPr>
          <p:cNvPr id="4" name="Shape 2"/>
          <p:cNvSpPr/>
          <p:nvPr/>
        </p:nvSpPr>
        <p:spPr>
          <a:xfrm>
            <a:off x="594360" y="1389888"/>
            <a:ext cx="960120" cy="54864"/>
          </a:xfrm>
          <a:prstGeom prst="rect">
            <a:avLst/>
          </a:prstGeom>
          <a:solidFill>
            <a:srgbClr val="F5A000"/>
          </a:solidFill>
          <a:ln w="12700">
            <a:solidFill>
              <a:srgbClr val="F5A00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5" name="Image 0" descr="/mnt/data/guideimg/cover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520" y="1600200"/>
            <a:ext cx="3657600" cy="4754880"/>
          </a:xfrm>
          <a:prstGeom prst="rect">
            <a:avLst/>
          </a:prstGeom>
        </p:spPr>
      </p:pic>
      <p:sp>
        <p:nvSpPr>
          <p:cNvPr id="10" name="Text 7"/>
          <p:cNvSpPr/>
          <p:nvPr/>
        </p:nvSpPr>
        <p:spPr>
          <a:xfrm>
            <a:off x="594360" y="6537960"/>
            <a:ext cx="21945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800" dirty="0">
                <a:solidFill>
                  <a:srgbClr val="4F566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SCIPP International</a:t>
            </a:r>
            <a:endParaRPr lang="en-US" sz="800" dirty="0"/>
          </a:p>
        </p:txBody>
      </p:sp>
      <p:sp>
        <p:nvSpPr>
          <p:cNvPr id="11" name="Text 8"/>
          <p:cNvSpPr/>
          <p:nvPr/>
        </p:nvSpPr>
        <p:spPr>
          <a:xfrm>
            <a:off x="11201400" y="6537960"/>
            <a:ext cx="3200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800" dirty="0">
                <a:solidFill>
                  <a:srgbClr val="4F566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  <p:sp>
        <p:nvSpPr>
          <p:cNvPr id="12" name="Rounded Rectangle 11"/>
          <p:cNvSpPr/>
          <p:nvPr/>
        </p:nvSpPr>
        <p:spPr>
          <a:xfrm>
            <a:off x="4892040" y="1920240"/>
            <a:ext cx="6492240" cy="4389120"/>
          </a:xfrm>
          <a:prstGeom prst="roundRect">
            <a:avLst/>
          </a:prstGeom>
          <a:solidFill>
            <a:srgbClr val="F8FA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5212080" y="2103120"/>
            <a:ext cx="585216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500" b="1">
                <a:solidFill>
                  <a:srgbClr val="322A5A"/>
                </a:solidFill>
              </a:defRPr>
            </a:pPr>
            <a:r>
              <a:t>Your free Cyber Funding Guide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212080" y="2788920"/>
            <a:ext cx="27432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000" b="0">
                <a:solidFill>
                  <a:srgbClr val="322A5A"/>
                </a:solidFill>
              </a:defRPr>
            </a:pPr>
            <a:r>
              <a:t>Scan to download</a:t>
            </a:r>
            <a:br/>
            <a:r>
              <a:t>and keep the guide.</a:t>
            </a:r>
          </a:p>
        </p:txBody>
      </p:sp>
      <p:pic>
        <p:nvPicPr>
          <p:cNvPr id="15" name="Picture 14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75320" y="2560320"/>
            <a:ext cx="2560320" cy="2560320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5212080" y="4160520"/>
            <a:ext cx="2834640" cy="1005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500" b="0">
                <a:solidFill>
                  <a:srgbClr val="322A5A"/>
                </a:solidFill>
              </a:defRPr>
            </a:pPr>
            <a:r>
              <a:t>Funding sources • Eligibility</a:t>
            </a:r>
            <a:br/>
            <a:r>
              <a:t>Deadlines • Common mistakes</a:t>
            </a:r>
          </a:p>
        </p:txBody>
      </p:sp>
      <p:sp>
        <p:nvSpPr>
          <p:cNvPr id="17" name="TextBox 16">
            <a:hlinkClick r:id="rId5"/>
          </p:cNvPr>
          <p:cNvSpPr txBox="1"/>
          <p:nvPr/>
        </p:nvSpPr>
        <p:spPr>
          <a:xfrm>
            <a:off x="5212080" y="5669280"/>
            <a:ext cx="585216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500" b="1">
                <a:solidFill>
                  <a:srgbClr val="007D7C"/>
                </a:solidFill>
              </a:defRPr>
            </a:pPr>
            <a:r>
              <a:t>scippinternational.org/cyber-funding-guide/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320040"/>
            <a:ext cx="4114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100" b="1" dirty="0">
                <a:solidFill>
                  <a:srgbClr val="00A1B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CYBER HIRED 2026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94360" y="713232"/>
            <a:ext cx="109728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2700" b="1" dirty="0">
                <a:solidFill>
                  <a:srgbClr val="062B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Four Questions to Answer Before You Pay</a:t>
            </a:r>
            <a:endParaRPr lang="en-US" sz="2700" dirty="0"/>
          </a:p>
        </p:txBody>
      </p:sp>
      <p:sp>
        <p:nvSpPr>
          <p:cNvPr id="4" name="Shape 2"/>
          <p:cNvSpPr/>
          <p:nvPr/>
        </p:nvSpPr>
        <p:spPr>
          <a:xfrm>
            <a:off x="594360" y="1389888"/>
            <a:ext cx="960120" cy="54864"/>
          </a:xfrm>
          <a:prstGeom prst="rect">
            <a:avLst/>
          </a:prstGeom>
          <a:solidFill>
            <a:srgbClr val="F5A000"/>
          </a:solidFill>
          <a:ln w="12700">
            <a:solidFill>
              <a:srgbClr val="F5A00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Shape 3"/>
          <p:cNvSpPr/>
          <p:nvPr/>
        </p:nvSpPr>
        <p:spPr>
          <a:xfrm>
            <a:off x="731520" y="2148840"/>
            <a:ext cx="2423160" cy="1920240"/>
          </a:xfrm>
          <a:prstGeom prst="roundRect">
            <a:avLst>
              <a:gd name="adj" fmla="val 2857"/>
            </a:avLst>
          </a:prstGeom>
          <a:solidFill>
            <a:srgbClr val="DCEBF0"/>
          </a:solidFill>
          <a:ln w="15240">
            <a:solidFill>
              <a:srgbClr val="00A1B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868680" y="2331720"/>
            <a:ext cx="3657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800" b="1" dirty="0">
                <a:solidFill>
                  <a:srgbClr val="F5A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960120" y="2743200"/>
            <a:ext cx="19659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062B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AVAILABLE?</a:t>
            </a:r>
            <a:endParaRPr lang="en-US" sz="1700" dirty="0"/>
          </a:p>
        </p:txBody>
      </p:sp>
      <p:sp>
        <p:nvSpPr>
          <p:cNvPr id="8" name="Text 6"/>
          <p:cNvSpPr/>
          <p:nvPr/>
        </p:nvSpPr>
        <p:spPr>
          <a:xfrm>
            <a:off x="960120" y="3246120"/>
            <a:ext cx="19659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200" dirty="0">
                <a:solidFill>
                  <a:srgbClr val="4F566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funding exists?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3218688" y="2788920"/>
            <a:ext cx="320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F5A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→</a:t>
            </a:r>
            <a:endParaRPr lang="en-US" sz="2400" dirty="0"/>
          </a:p>
        </p:txBody>
      </p:sp>
      <p:sp>
        <p:nvSpPr>
          <p:cNvPr id="10" name="Shape 8"/>
          <p:cNvSpPr/>
          <p:nvPr/>
        </p:nvSpPr>
        <p:spPr>
          <a:xfrm>
            <a:off x="3520440" y="2148840"/>
            <a:ext cx="2423160" cy="1920240"/>
          </a:xfrm>
          <a:prstGeom prst="roundRect">
            <a:avLst>
              <a:gd name="adj" fmla="val 2857"/>
            </a:avLst>
          </a:prstGeom>
          <a:solidFill>
            <a:srgbClr val="EAF2F5"/>
          </a:solidFill>
          <a:ln w="15240">
            <a:solidFill>
              <a:srgbClr val="00A1B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3657600" y="2331720"/>
            <a:ext cx="3657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800" b="1" dirty="0">
                <a:solidFill>
                  <a:srgbClr val="F5A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  <p:sp>
        <p:nvSpPr>
          <p:cNvPr id="12" name="Text 10"/>
          <p:cNvSpPr/>
          <p:nvPr/>
        </p:nvSpPr>
        <p:spPr>
          <a:xfrm>
            <a:off x="3749040" y="2743200"/>
            <a:ext cx="19659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062B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ELIGIBLE?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3749040" y="3246120"/>
            <a:ext cx="19659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200" dirty="0">
                <a:solidFill>
                  <a:srgbClr val="4F566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fits me?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6007608" y="2788920"/>
            <a:ext cx="320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F5A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→</a:t>
            </a:r>
            <a:endParaRPr lang="en-US" sz="2400" dirty="0"/>
          </a:p>
        </p:txBody>
      </p:sp>
      <p:sp>
        <p:nvSpPr>
          <p:cNvPr id="15" name="Shape 13"/>
          <p:cNvSpPr/>
          <p:nvPr/>
        </p:nvSpPr>
        <p:spPr>
          <a:xfrm>
            <a:off x="6309360" y="2148840"/>
            <a:ext cx="2423160" cy="1920240"/>
          </a:xfrm>
          <a:prstGeom prst="roundRect">
            <a:avLst>
              <a:gd name="adj" fmla="val 2857"/>
            </a:avLst>
          </a:prstGeom>
          <a:solidFill>
            <a:srgbClr val="DCEBF0"/>
          </a:solidFill>
          <a:ln w="15240">
            <a:solidFill>
              <a:srgbClr val="00A1B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Text 14"/>
          <p:cNvSpPr/>
          <p:nvPr/>
        </p:nvSpPr>
        <p:spPr>
          <a:xfrm>
            <a:off x="6446520" y="2331720"/>
            <a:ext cx="3657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800" b="1" dirty="0">
                <a:solidFill>
                  <a:srgbClr val="F5A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17" name="Text 15"/>
          <p:cNvSpPr/>
          <p:nvPr/>
        </p:nvSpPr>
        <p:spPr>
          <a:xfrm>
            <a:off x="6537960" y="2743200"/>
            <a:ext cx="19659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062B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COVERED?</a:t>
            </a:r>
            <a:endParaRPr lang="en-US" sz="1700" dirty="0"/>
          </a:p>
        </p:txBody>
      </p:sp>
      <p:sp>
        <p:nvSpPr>
          <p:cNvPr id="18" name="Text 16"/>
          <p:cNvSpPr/>
          <p:nvPr/>
        </p:nvSpPr>
        <p:spPr>
          <a:xfrm>
            <a:off x="6537960" y="3246120"/>
            <a:ext cx="19659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200" dirty="0">
                <a:solidFill>
                  <a:srgbClr val="4F566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will it pay?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8796528" y="2788920"/>
            <a:ext cx="320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F5A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→</a:t>
            </a:r>
            <a:endParaRPr lang="en-US" sz="2400" dirty="0"/>
          </a:p>
        </p:txBody>
      </p:sp>
      <p:sp>
        <p:nvSpPr>
          <p:cNvPr id="20" name="Shape 18"/>
          <p:cNvSpPr/>
          <p:nvPr/>
        </p:nvSpPr>
        <p:spPr>
          <a:xfrm>
            <a:off x="9098280" y="2148840"/>
            <a:ext cx="2423160" cy="1920240"/>
          </a:xfrm>
          <a:prstGeom prst="roundRect">
            <a:avLst>
              <a:gd name="adj" fmla="val 2857"/>
            </a:avLst>
          </a:prstGeom>
          <a:solidFill>
            <a:srgbClr val="EAF2F5"/>
          </a:solidFill>
          <a:ln w="15240">
            <a:solidFill>
              <a:srgbClr val="00A1B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1" name="Text 19"/>
          <p:cNvSpPr/>
          <p:nvPr/>
        </p:nvSpPr>
        <p:spPr>
          <a:xfrm>
            <a:off x="9235440" y="2331720"/>
            <a:ext cx="3657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800" b="1" dirty="0">
                <a:solidFill>
                  <a:srgbClr val="F5A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  <p:sp>
        <p:nvSpPr>
          <p:cNvPr id="22" name="Text 20"/>
          <p:cNvSpPr/>
          <p:nvPr/>
        </p:nvSpPr>
        <p:spPr>
          <a:xfrm>
            <a:off x="9326880" y="2743200"/>
            <a:ext cx="19659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062B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SAFE?</a:t>
            </a:r>
            <a:endParaRPr lang="en-US" sz="1700" dirty="0"/>
          </a:p>
        </p:txBody>
      </p:sp>
      <p:sp>
        <p:nvSpPr>
          <p:cNvPr id="23" name="Text 21"/>
          <p:cNvSpPr/>
          <p:nvPr/>
        </p:nvSpPr>
        <p:spPr>
          <a:xfrm>
            <a:off x="9326880" y="3246120"/>
            <a:ext cx="19659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200" dirty="0">
                <a:solidFill>
                  <a:srgbClr val="4F566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mistakes do I avoid?</a:t>
            </a:r>
            <a:endParaRPr lang="en-US" sz="1200" dirty="0"/>
          </a:p>
        </p:txBody>
      </p:sp>
      <p:sp>
        <p:nvSpPr>
          <p:cNvPr id="24" name="Text 22"/>
          <p:cNvSpPr/>
          <p:nvPr/>
        </p:nvSpPr>
        <p:spPr>
          <a:xfrm>
            <a:off x="822960" y="4892040"/>
            <a:ext cx="10515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00A1B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Start with your career plan. Then match the money to the need.</a:t>
            </a:r>
            <a:endParaRPr lang="en-US" sz="1700" dirty="0"/>
          </a:p>
        </p:txBody>
      </p:sp>
      <p:sp>
        <p:nvSpPr>
          <p:cNvPr id="25" name="Text 23"/>
          <p:cNvSpPr/>
          <p:nvPr/>
        </p:nvSpPr>
        <p:spPr>
          <a:xfrm>
            <a:off x="594360" y="6537960"/>
            <a:ext cx="21945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800" dirty="0">
                <a:solidFill>
                  <a:srgbClr val="4F566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SCIPP International</a:t>
            </a:r>
            <a:endParaRPr lang="en-US" sz="800" dirty="0"/>
          </a:p>
        </p:txBody>
      </p:sp>
      <p:sp>
        <p:nvSpPr>
          <p:cNvPr id="26" name="Text 24"/>
          <p:cNvSpPr/>
          <p:nvPr/>
        </p:nvSpPr>
        <p:spPr>
          <a:xfrm>
            <a:off x="11201400" y="6537960"/>
            <a:ext cx="3200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800" dirty="0">
                <a:solidFill>
                  <a:srgbClr val="4F566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320040"/>
            <a:ext cx="4114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100" b="1" dirty="0">
                <a:solidFill>
                  <a:srgbClr val="00A1B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CYBER HIRED 2026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94360" y="713232"/>
            <a:ext cx="109728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2700" b="1" dirty="0">
                <a:solidFill>
                  <a:srgbClr val="062B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Funding Is Available?</a:t>
            </a:r>
            <a:endParaRPr lang="en-US" sz="2700" dirty="0"/>
          </a:p>
        </p:txBody>
      </p:sp>
      <p:sp>
        <p:nvSpPr>
          <p:cNvPr id="4" name="Shape 2"/>
          <p:cNvSpPr/>
          <p:nvPr/>
        </p:nvSpPr>
        <p:spPr>
          <a:xfrm>
            <a:off x="594360" y="1389888"/>
            <a:ext cx="960120" cy="54864"/>
          </a:xfrm>
          <a:prstGeom prst="rect">
            <a:avLst/>
          </a:prstGeom>
          <a:solidFill>
            <a:srgbClr val="F5A000"/>
          </a:solidFill>
          <a:ln w="12700">
            <a:solidFill>
              <a:srgbClr val="F5A00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5" name="Image 0" descr="/mnt/data/assets0917/ppt/media/image15.jpeg"/>
          <p:cNvPicPr>
            <a:picLocks noChangeAspect="1"/>
          </p:cNvPicPr>
          <p:nvPr/>
        </p:nvPicPr>
        <p:blipFill>
          <a:blip r:embed="rId3"/>
          <a:srcRect l="21615" r="21615"/>
          <a:stretch>
            <a:fillRect/>
          </a:stretch>
        </p:blipFill>
        <p:spPr>
          <a:xfrm>
            <a:off x="6903720" y="1691640"/>
            <a:ext cx="4709160" cy="4434840"/>
          </a:xfrm>
          <a:prstGeom prst="rect">
            <a:avLst/>
          </a:prstGeom>
        </p:spPr>
      </p:pic>
      <p:sp>
        <p:nvSpPr>
          <p:cNvPr id="6" name="Shape 3"/>
          <p:cNvSpPr/>
          <p:nvPr/>
        </p:nvSpPr>
        <p:spPr>
          <a:xfrm>
            <a:off x="6903720" y="1691640"/>
            <a:ext cx="4709160" cy="4434840"/>
          </a:xfrm>
          <a:prstGeom prst="rect">
            <a:avLst/>
          </a:prstGeom>
          <a:solidFill>
            <a:srgbClr val="062B59">
              <a:alpha val="20000"/>
            </a:srgbClr>
          </a:solidFill>
          <a:ln w="12700">
            <a:solidFill>
              <a:srgbClr val="062B59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Shape 4"/>
          <p:cNvSpPr/>
          <p:nvPr/>
        </p:nvSpPr>
        <p:spPr>
          <a:xfrm>
            <a:off x="731520" y="1865376"/>
            <a:ext cx="118872" cy="118872"/>
          </a:xfrm>
          <a:prstGeom prst="ellipse">
            <a:avLst/>
          </a:prstGeom>
          <a:solidFill>
            <a:srgbClr val="F5A000"/>
          </a:solidFill>
          <a:ln w="12700">
            <a:solidFill>
              <a:srgbClr val="F5A00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5"/>
          <p:cNvSpPr/>
          <p:nvPr/>
        </p:nvSpPr>
        <p:spPr>
          <a:xfrm>
            <a:off x="987552" y="1783080"/>
            <a:ext cx="54864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 algn="l">
              <a:buNone/>
            </a:pPr>
            <a:r>
              <a:rPr lang="en-US" sz="1900" dirty="0">
                <a:solidFill>
                  <a:srgbClr val="1726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Military Credentialing Assistance and Tuition Assistance.</a:t>
            </a:r>
            <a:endParaRPr lang="en-US" sz="1900" dirty="0"/>
          </a:p>
        </p:txBody>
      </p:sp>
      <p:sp>
        <p:nvSpPr>
          <p:cNvPr id="9" name="Shape 6"/>
          <p:cNvSpPr/>
          <p:nvPr/>
        </p:nvSpPr>
        <p:spPr>
          <a:xfrm>
            <a:off x="731520" y="2706624"/>
            <a:ext cx="118872" cy="118872"/>
          </a:xfrm>
          <a:prstGeom prst="ellipse">
            <a:avLst/>
          </a:prstGeom>
          <a:solidFill>
            <a:srgbClr val="F5A000"/>
          </a:solidFill>
          <a:ln w="12700">
            <a:solidFill>
              <a:srgbClr val="F5A00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7"/>
          <p:cNvSpPr/>
          <p:nvPr/>
        </p:nvSpPr>
        <p:spPr>
          <a:xfrm>
            <a:off x="987552" y="2624328"/>
            <a:ext cx="54864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900" dirty="0">
                <a:solidFill>
                  <a:srgbClr val="1726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VA education benefits and VR&amp;E.</a:t>
            </a:r>
            <a:endParaRPr lang="en-US" sz="1900" dirty="0"/>
          </a:p>
        </p:txBody>
      </p:sp>
      <p:sp>
        <p:nvSpPr>
          <p:cNvPr id="11" name="Shape 8"/>
          <p:cNvSpPr/>
          <p:nvPr/>
        </p:nvSpPr>
        <p:spPr>
          <a:xfrm>
            <a:off x="731520" y="3547872"/>
            <a:ext cx="118872" cy="118872"/>
          </a:xfrm>
          <a:prstGeom prst="ellipse">
            <a:avLst/>
          </a:prstGeom>
          <a:solidFill>
            <a:srgbClr val="F5A000"/>
          </a:solidFill>
          <a:ln w="12700">
            <a:solidFill>
              <a:srgbClr val="F5A00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Text 9"/>
          <p:cNvSpPr/>
          <p:nvPr/>
        </p:nvSpPr>
        <p:spPr>
          <a:xfrm>
            <a:off x="987552" y="3465576"/>
            <a:ext cx="54864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900" dirty="0">
                <a:solidFill>
                  <a:srgbClr val="1726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WIOA and other workforce programs.</a:t>
            </a:r>
            <a:endParaRPr lang="en-US" sz="1900" dirty="0"/>
          </a:p>
        </p:txBody>
      </p:sp>
      <p:sp>
        <p:nvSpPr>
          <p:cNvPr id="13" name="Shape 10"/>
          <p:cNvSpPr/>
          <p:nvPr/>
        </p:nvSpPr>
        <p:spPr>
          <a:xfrm>
            <a:off x="731520" y="4389120"/>
            <a:ext cx="118872" cy="118872"/>
          </a:xfrm>
          <a:prstGeom prst="ellipse">
            <a:avLst/>
          </a:prstGeom>
          <a:solidFill>
            <a:srgbClr val="F5A000"/>
          </a:solidFill>
          <a:ln w="12700">
            <a:solidFill>
              <a:srgbClr val="F5A00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 11"/>
          <p:cNvSpPr/>
          <p:nvPr/>
        </p:nvSpPr>
        <p:spPr>
          <a:xfrm>
            <a:off x="987552" y="4306824"/>
            <a:ext cx="54864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 algn="l">
              <a:buNone/>
            </a:pPr>
            <a:r>
              <a:rPr lang="en-US" sz="1900" dirty="0">
                <a:solidFill>
                  <a:srgbClr val="1726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Employer reimbursement, scholarships and other assistance.</a:t>
            </a:r>
            <a:endParaRPr lang="en-US" sz="1900" dirty="0"/>
          </a:p>
        </p:txBody>
      </p:sp>
      <p:sp>
        <p:nvSpPr>
          <p:cNvPr id="15" name="Text 12"/>
          <p:cNvSpPr/>
          <p:nvPr/>
        </p:nvSpPr>
        <p:spPr>
          <a:xfrm>
            <a:off x="594360" y="6537960"/>
            <a:ext cx="21945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800" dirty="0">
                <a:solidFill>
                  <a:srgbClr val="4F566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SCIPP International</a:t>
            </a:r>
            <a:endParaRPr lang="en-US" sz="800" dirty="0"/>
          </a:p>
        </p:txBody>
      </p:sp>
      <p:sp>
        <p:nvSpPr>
          <p:cNvPr id="16" name="Text 13"/>
          <p:cNvSpPr/>
          <p:nvPr/>
        </p:nvSpPr>
        <p:spPr>
          <a:xfrm>
            <a:off x="11201400" y="6537960"/>
            <a:ext cx="3200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800" dirty="0">
                <a:solidFill>
                  <a:srgbClr val="4F566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320040"/>
            <a:ext cx="4114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100" b="1" dirty="0">
                <a:solidFill>
                  <a:srgbClr val="00A1B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CYBER HIRED 2026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94360" y="713232"/>
            <a:ext cx="109728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2700" b="1" dirty="0">
                <a:solidFill>
                  <a:srgbClr val="062B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Funding Do I Qualify For?</a:t>
            </a:r>
            <a:endParaRPr lang="en-US" sz="2700" dirty="0"/>
          </a:p>
        </p:txBody>
      </p:sp>
      <p:sp>
        <p:nvSpPr>
          <p:cNvPr id="4" name="Shape 2"/>
          <p:cNvSpPr/>
          <p:nvPr/>
        </p:nvSpPr>
        <p:spPr>
          <a:xfrm>
            <a:off x="594360" y="1389888"/>
            <a:ext cx="960120" cy="54864"/>
          </a:xfrm>
          <a:prstGeom prst="rect">
            <a:avLst/>
          </a:prstGeom>
          <a:solidFill>
            <a:srgbClr val="F5A000"/>
          </a:solidFill>
          <a:ln w="12700">
            <a:solidFill>
              <a:srgbClr val="F5A00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5" name="Image 0" descr="/mnt/data/assetsrisk/ppt/media/image73.jpe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03720" y="1691640"/>
            <a:ext cx="4709160" cy="4434840"/>
          </a:xfrm>
          <a:prstGeom prst="rect">
            <a:avLst/>
          </a:prstGeom>
        </p:spPr>
      </p:pic>
      <p:sp>
        <p:nvSpPr>
          <p:cNvPr id="6" name="Shape 3"/>
          <p:cNvSpPr/>
          <p:nvPr/>
        </p:nvSpPr>
        <p:spPr>
          <a:xfrm>
            <a:off x="6903720" y="1691640"/>
            <a:ext cx="4709160" cy="4434840"/>
          </a:xfrm>
          <a:prstGeom prst="rect">
            <a:avLst/>
          </a:prstGeom>
          <a:solidFill>
            <a:srgbClr val="062B59">
              <a:alpha val="20000"/>
            </a:srgbClr>
          </a:solidFill>
          <a:ln w="12700">
            <a:solidFill>
              <a:srgbClr val="062B59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Shape 4"/>
          <p:cNvSpPr/>
          <p:nvPr/>
        </p:nvSpPr>
        <p:spPr>
          <a:xfrm>
            <a:off x="731520" y="1865376"/>
            <a:ext cx="118872" cy="118872"/>
          </a:xfrm>
          <a:prstGeom prst="ellipse">
            <a:avLst/>
          </a:prstGeom>
          <a:solidFill>
            <a:srgbClr val="F5A000"/>
          </a:solidFill>
          <a:ln w="12700">
            <a:solidFill>
              <a:srgbClr val="F5A00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5"/>
          <p:cNvSpPr/>
          <p:nvPr/>
        </p:nvSpPr>
        <p:spPr>
          <a:xfrm>
            <a:off x="987552" y="1783080"/>
            <a:ext cx="54864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 algn="l">
              <a:buNone/>
            </a:pPr>
            <a:r>
              <a:rPr lang="en-US" sz="1900" dirty="0">
                <a:solidFill>
                  <a:srgbClr val="1726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Eligibility depends on your status and the program rules.</a:t>
            </a:r>
            <a:endParaRPr lang="en-US" sz="1900" dirty="0"/>
          </a:p>
        </p:txBody>
      </p:sp>
      <p:sp>
        <p:nvSpPr>
          <p:cNvPr id="9" name="Shape 6"/>
          <p:cNvSpPr/>
          <p:nvPr/>
        </p:nvSpPr>
        <p:spPr>
          <a:xfrm>
            <a:off x="731520" y="2706624"/>
            <a:ext cx="118872" cy="118872"/>
          </a:xfrm>
          <a:prstGeom prst="ellipse">
            <a:avLst/>
          </a:prstGeom>
          <a:solidFill>
            <a:srgbClr val="F5A000"/>
          </a:solidFill>
          <a:ln w="12700">
            <a:solidFill>
              <a:srgbClr val="F5A00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7"/>
          <p:cNvSpPr/>
          <p:nvPr/>
        </p:nvSpPr>
        <p:spPr>
          <a:xfrm>
            <a:off x="987552" y="2624328"/>
            <a:ext cx="54864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 algn="l">
              <a:buNone/>
            </a:pPr>
            <a:r>
              <a:rPr lang="en-US" sz="1900" dirty="0">
                <a:solidFill>
                  <a:srgbClr val="1726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Some programs require approved credentials, providers or schools.</a:t>
            </a:r>
            <a:endParaRPr lang="en-US" sz="1900" dirty="0"/>
          </a:p>
        </p:txBody>
      </p:sp>
      <p:sp>
        <p:nvSpPr>
          <p:cNvPr id="11" name="Shape 8"/>
          <p:cNvSpPr/>
          <p:nvPr/>
        </p:nvSpPr>
        <p:spPr>
          <a:xfrm>
            <a:off x="731520" y="3547872"/>
            <a:ext cx="118872" cy="118872"/>
          </a:xfrm>
          <a:prstGeom prst="ellipse">
            <a:avLst/>
          </a:prstGeom>
          <a:solidFill>
            <a:srgbClr val="F5A000"/>
          </a:solidFill>
          <a:ln w="12700">
            <a:solidFill>
              <a:srgbClr val="F5A00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Text 9"/>
          <p:cNvSpPr/>
          <p:nvPr/>
        </p:nvSpPr>
        <p:spPr>
          <a:xfrm>
            <a:off x="987552" y="3465576"/>
            <a:ext cx="54864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 algn="l">
              <a:buNone/>
            </a:pPr>
            <a:r>
              <a:rPr lang="en-US" sz="1900" dirty="0">
                <a:solidFill>
                  <a:srgbClr val="1726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Some require authorization before enrollment or payment.</a:t>
            </a:r>
            <a:endParaRPr lang="en-US" sz="1900" dirty="0"/>
          </a:p>
        </p:txBody>
      </p:sp>
      <p:sp>
        <p:nvSpPr>
          <p:cNvPr id="13" name="Shape 10"/>
          <p:cNvSpPr/>
          <p:nvPr/>
        </p:nvSpPr>
        <p:spPr>
          <a:xfrm>
            <a:off x="731520" y="4389120"/>
            <a:ext cx="118872" cy="118872"/>
          </a:xfrm>
          <a:prstGeom prst="ellipse">
            <a:avLst/>
          </a:prstGeom>
          <a:solidFill>
            <a:srgbClr val="F5A000"/>
          </a:solidFill>
          <a:ln w="12700">
            <a:solidFill>
              <a:srgbClr val="F5A00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 11"/>
          <p:cNvSpPr/>
          <p:nvPr/>
        </p:nvSpPr>
        <p:spPr>
          <a:xfrm>
            <a:off x="987552" y="4306824"/>
            <a:ext cx="54864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900" dirty="0">
                <a:solidFill>
                  <a:srgbClr val="1726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Confirm eligibility before spending personal funds.</a:t>
            </a:r>
            <a:endParaRPr lang="en-US" sz="1900" dirty="0"/>
          </a:p>
        </p:txBody>
      </p:sp>
      <p:sp>
        <p:nvSpPr>
          <p:cNvPr id="15" name="Text 12"/>
          <p:cNvSpPr/>
          <p:nvPr/>
        </p:nvSpPr>
        <p:spPr>
          <a:xfrm>
            <a:off x="594360" y="6537960"/>
            <a:ext cx="21945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800" dirty="0">
                <a:solidFill>
                  <a:srgbClr val="4F566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SCIPP International</a:t>
            </a:r>
            <a:endParaRPr lang="en-US" sz="800" dirty="0"/>
          </a:p>
        </p:txBody>
      </p:sp>
      <p:sp>
        <p:nvSpPr>
          <p:cNvPr id="16" name="Text 13"/>
          <p:cNvSpPr/>
          <p:nvPr/>
        </p:nvSpPr>
        <p:spPr>
          <a:xfrm>
            <a:off x="11201400" y="6537960"/>
            <a:ext cx="3200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800" dirty="0">
                <a:solidFill>
                  <a:srgbClr val="4F566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320040"/>
            <a:ext cx="4114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100" b="1" dirty="0">
                <a:solidFill>
                  <a:srgbClr val="00A1B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CYBER HIRED 2026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94360" y="713232"/>
            <a:ext cx="109728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2700" b="1" dirty="0">
                <a:solidFill>
                  <a:srgbClr val="062B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Will My Funding Actually Pay For?</a:t>
            </a:r>
            <a:endParaRPr lang="en-US" sz="2700" dirty="0"/>
          </a:p>
        </p:txBody>
      </p:sp>
      <p:sp>
        <p:nvSpPr>
          <p:cNvPr id="4" name="Shape 2"/>
          <p:cNvSpPr/>
          <p:nvPr/>
        </p:nvSpPr>
        <p:spPr>
          <a:xfrm>
            <a:off x="594360" y="1389888"/>
            <a:ext cx="960120" cy="54864"/>
          </a:xfrm>
          <a:prstGeom prst="rect">
            <a:avLst/>
          </a:prstGeom>
          <a:solidFill>
            <a:srgbClr val="F5A000"/>
          </a:solidFill>
          <a:ln w="12700">
            <a:solidFill>
              <a:srgbClr val="F5A00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19" name="Picture 18" descr="image.jpg"/>
          <p:cNvPicPr>
            <a:picLocks noChangeAspect="1"/>
          </p:cNvPicPr>
          <p:nvPr/>
        </p:nvPicPr>
        <p:blipFill>
          <a:blip r:embed="rId3"/>
          <a:srcRect l="14539" r="14539"/>
          <a:stretch>
            <a:fillRect/>
          </a:stretch>
        </p:blipFill>
        <p:spPr>
          <a:xfrm>
            <a:off x="6903720" y="1691640"/>
            <a:ext cx="4709160" cy="4434840"/>
          </a:xfrm>
          <a:prstGeom prst="rect">
            <a:avLst/>
          </a:prstGeom>
        </p:spPr>
      </p:pic>
      <p:sp>
        <p:nvSpPr>
          <p:cNvPr id="6" name="Shape 3"/>
          <p:cNvSpPr/>
          <p:nvPr/>
        </p:nvSpPr>
        <p:spPr>
          <a:xfrm>
            <a:off x="6903720" y="1691640"/>
            <a:ext cx="4709160" cy="4434840"/>
          </a:xfrm>
          <a:prstGeom prst="rect">
            <a:avLst/>
          </a:prstGeom>
          <a:solidFill>
            <a:srgbClr val="062B59">
              <a:alpha val="20000"/>
            </a:srgbClr>
          </a:solidFill>
          <a:ln w="12700">
            <a:solidFill>
              <a:srgbClr val="062B59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Shape 4"/>
          <p:cNvSpPr/>
          <p:nvPr/>
        </p:nvSpPr>
        <p:spPr>
          <a:xfrm>
            <a:off x="731520" y="1865376"/>
            <a:ext cx="118872" cy="118872"/>
          </a:xfrm>
          <a:prstGeom prst="ellipse">
            <a:avLst/>
          </a:prstGeom>
          <a:solidFill>
            <a:srgbClr val="F5A000"/>
          </a:solidFill>
          <a:ln w="12700">
            <a:solidFill>
              <a:srgbClr val="F5A00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5"/>
          <p:cNvSpPr/>
          <p:nvPr/>
        </p:nvSpPr>
        <p:spPr>
          <a:xfrm>
            <a:off x="987552" y="1783080"/>
            <a:ext cx="54864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900" dirty="0">
                <a:solidFill>
                  <a:srgbClr val="1726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Certification preparation and training.</a:t>
            </a:r>
            <a:endParaRPr lang="en-US" sz="1900" dirty="0"/>
          </a:p>
        </p:txBody>
      </p:sp>
      <p:sp>
        <p:nvSpPr>
          <p:cNvPr id="9" name="Shape 6"/>
          <p:cNvSpPr/>
          <p:nvPr/>
        </p:nvSpPr>
        <p:spPr>
          <a:xfrm>
            <a:off x="731520" y="2706624"/>
            <a:ext cx="118872" cy="118872"/>
          </a:xfrm>
          <a:prstGeom prst="ellipse">
            <a:avLst/>
          </a:prstGeom>
          <a:solidFill>
            <a:srgbClr val="F5A000"/>
          </a:solidFill>
          <a:ln w="12700">
            <a:solidFill>
              <a:srgbClr val="F5A00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7"/>
          <p:cNvSpPr/>
          <p:nvPr/>
        </p:nvSpPr>
        <p:spPr>
          <a:xfrm>
            <a:off x="987552" y="2624328"/>
            <a:ext cx="54864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900" dirty="0">
                <a:solidFill>
                  <a:srgbClr val="1726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Certification exams and study materials.</a:t>
            </a:r>
            <a:endParaRPr lang="en-US" sz="1900" dirty="0"/>
          </a:p>
        </p:txBody>
      </p:sp>
      <p:sp>
        <p:nvSpPr>
          <p:cNvPr id="11" name="Shape 8"/>
          <p:cNvSpPr/>
          <p:nvPr/>
        </p:nvSpPr>
        <p:spPr>
          <a:xfrm>
            <a:off x="731520" y="3547872"/>
            <a:ext cx="118872" cy="118872"/>
          </a:xfrm>
          <a:prstGeom prst="ellipse">
            <a:avLst/>
          </a:prstGeom>
          <a:solidFill>
            <a:srgbClr val="F5A000"/>
          </a:solidFill>
          <a:ln w="12700">
            <a:solidFill>
              <a:srgbClr val="F5A00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Text 9"/>
          <p:cNvSpPr/>
          <p:nvPr/>
        </p:nvSpPr>
        <p:spPr>
          <a:xfrm>
            <a:off x="987552" y="3465576"/>
            <a:ext cx="54864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900" dirty="0">
                <a:solidFill>
                  <a:srgbClr val="1726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Education or coursework where eligible.</a:t>
            </a:r>
            <a:endParaRPr lang="en-US" sz="1900" dirty="0"/>
          </a:p>
        </p:txBody>
      </p:sp>
      <p:sp>
        <p:nvSpPr>
          <p:cNvPr id="13" name="Shape 10"/>
          <p:cNvSpPr/>
          <p:nvPr/>
        </p:nvSpPr>
        <p:spPr>
          <a:xfrm>
            <a:off x="731520" y="4389120"/>
            <a:ext cx="118872" cy="118872"/>
          </a:xfrm>
          <a:prstGeom prst="ellipse">
            <a:avLst/>
          </a:prstGeom>
          <a:solidFill>
            <a:srgbClr val="F5A000"/>
          </a:solidFill>
          <a:ln w="12700">
            <a:solidFill>
              <a:srgbClr val="F5A00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 11"/>
          <p:cNvSpPr/>
          <p:nvPr/>
        </p:nvSpPr>
        <p:spPr>
          <a:xfrm>
            <a:off x="987552" y="4306824"/>
            <a:ext cx="54864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 algn="l">
              <a:buNone/>
            </a:pPr>
            <a:r>
              <a:rPr lang="en-US" sz="1900" dirty="0">
                <a:solidFill>
                  <a:srgbClr val="1726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Check whether Xternships, labs or career-development costs are covered.</a:t>
            </a:r>
            <a:endParaRPr lang="en-US" sz="1900" dirty="0"/>
          </a:p>
        </p:txBody>
      </p:sp>
      <p:sp>
        <p:nvSpPr>
          <p:cNvPr id="15" name="Shape 12"/>
          <p:cNvSpPr/>
          <p:nvPr/>
        </p:nvSpPr>
        <p:spPr>
          <a:xfrm>
            <a:off x="731520" y="5230368"/>
            <a:ext cx="118872" cy="118872"/>
          </a:xfrm>
          <a:prstGeom prst="ellipse">
            <a:avLst/>
          </a:prstGeom>
          <a:solidFill>
            <a:srgbClr val="F5A000"/>
          </a:solidFill>
          <a:ln w="12700">
            <a:solidFill>
              <a:srgbClr val="F5A00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Text 13"/>
          <p:cNvSpPr/>
          <p:nvPr/>
        </p:nvSpPr>
        <p:spPr>
          <a:xfrm>
            <a:off x="987552" y="5148072"/>
            <a:ext cx="54864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900" dirty="0">
                <a:solidFill>
                  <a:srgbClr val="1726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Calculate any remaining out-of-pocket amount.</a:t>
            </a:r>
            <a:endParaRPr lang="en-US" sz="1900" dirty="0"/>
          </a:p>
        </p:txBody>
      </p:sp>
      <p:sp>
        <p:nvSpPr>
          <p:cNvPr id="17" name="Text 14"/>
          <p:cNvSpPr/>
          <p:nvPr/>
        </p:nvSpPr>
        <p:spPr>
          <a:xfrm>
            <a:off x="594360" y="6537960"/>
            <a:ext cx="21945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800" dirty="0">
                <a:solidFill>
                  <a:srgbClr val="4F566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SCIPP International</a:t>
            </a:r>
            <a:endParaRPr lang="en-US" sz="800" dirty="0"/>
          </a:p>
        </p:txBody>
      </p:sp>
      <p:sp>
        <p:nvSpPr>
          <p:cNvPr id="18" name="Text 15"/>
          <p:cNvSpPr/>
          <p:nvPr/>
        </p:nvSpPr>
        <p:spPr>
          <a:xfrm>
            <a:off x="11201400" y="6537960"/>
            <a:ext cx="3200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800" dirty="0">
                <a:solidFill>
                  <a:srgbClr val="4F566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320040"/>
            <a:ext cx="4114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100" b="1" dirty="0">
                <a:solidFill>
                  <a:srgbClr val="00A1B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CYBER HIRED 2026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94360" y="713232"/>
            <a:ext cx="109728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2700" b="1" dirty="0">
                <a:solidFill>
                  <a:srgbClr val="062B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Can I Combine Funding Sources?</a:t>
            </a:r>
            <a:endParaRPr lang="en-US" sz="2700" dirty="0"/>
          </a:p>
        </p:txBody>
      </p:sp>
      <p:sp>
        <p:nvSpPr>
          <p:cNvPr id="4" name="Shape 2"/>
          <p:cNvSpPr/>
          <p:nvPr/>
        </p:nvSpPr>
        <p:spPr>
          <a:xfrm>
            <a:off x="594360" y="1389888"/>
            <a:ext cx="960120" cy="54864"/>
          </a:xfrm>
          <a:prstGeom prst="rect">
            <a:avLst/>
          </a:prstGeom>
          <a:solidFill>
            <a:srgbClr val="F5A000"/>
          </a:solidFill>
          <a:ln w="12700">
            <a:solidFill>
              <a:srgbClr val="F5A00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5" name="Image 0" descr="/mnt/data/assets0917/ppt/media/image13.jpeg"/>
          <p:cNvPicPr>
            <a:picLocks noChangeAspect="1"/>
          </p:cNvPicPr>
          <p:nvPr/>
        </p:nvPicPr>
        <p:blipFill>
          <a:blip r:embed="rId3"/>
          <a:srcRect l="14598" r="14598"/>
          <a:stretch>
            <a:fillRect/>
          </a:stretch>
        </p:blipFill>
        <p:spPr>
          <a:xfrm>
            <a:off x="6903720" y="1691640"/>
            <a:ext cx="4709160" cy="4434840"/>
          </a:xfrm>
          <a:prstGeom prst="rect">
            <a:avLst/>
          </a:prstGeom>
        </p:spPr>
      </p:pic>
      <p:sp>
        <p:nvSpPr>
          <p:cNvPr id="6" name="Shape 3"/>
          <p:cNvSpPr/>
          <p:nvPr/>
        </p:nvSpPr>
        <p:spPr>
          <a:xfrm>
            <a:off x="6903720" y="1691640"/>
            <a:ext cx="4709160" cy="4434840"/>
          </a:xfrm>
          <a:prstGeom prst="rect">
            <a:avLst/>
          </a:prstGeom>
          <a:solidFill>
            <a:srgbClr val="062B59">
              <a:alpha val="20000"/>
            </a:srgbClr>
          </a:solidFill>
          <a:ln w="12700">
            <a:solidFill>
              <a:srgbClr val="062B59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Shape 4"/>
          <p:cNvSpPr/>
          <p:nvPr/>
        </p:nvSpPr>
        <p:spPr>
          <a:xfrm>
            <a:off x="731520" y="1865376"/>
            <a:ext cx="118872" cy="118872"/>
          </a:xfrm>
          <a:prstGeom prst="ellipse">
            <a:avLst/>
          </a:prstGeom>
          <a:solidFill>
            <a:srgbClr val="F5A000"/>
          </a:solidFill>
          <a:ln w="12700">
            <a:solidFill>
              <a:srgbClr val="F5A00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5"/>
          <p:cNvSpPr/>
          <p:nvPr/>
        </p:nvSpPr>
        <p:spPr>
          <a:xfrm>
            <a:off x="987552" y="1783080"/>
            <a:ext cx="54864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 algn="l">
              <a:buNone/>
            </a:pPr>
            <a:r>
              <a:rPr lang="en-US" sz="1900" dirty="0">
                <a:solidFill>
                  <a:srgbClr val="1726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Ask what eligible programs can be combined or sequenced.</a:t>
            </a:r>
            <a:endParaRPr lang="en-US" sz="1900" dirty="0"/>
          </a:p>
        </p:txBody>
      </p:sp>
      <p:sp>
        <p:nvSpPr>
          <p:cNvPr id="9" name="Shape 6"/>
          <p:cNvSpPr/>
          <p:nvPr/>
        </p:nvSpPr>
        <p:spPr>
          <a:xfrm>
            <a:off x="731520" y="2706624"/>
            <a:ext cx="118872" cy="118872"/>
          </a:xfrm>
          <a:prstGeom prst="ellipse">
            <a:avLst/>
          </a:prstGeom>
          <a:solidFill>
            <a:srgbClr val="F5A000"/>
          </a:solidFill>
          <a:ln w="12700">
            <a:solidFill>
              <a:srgbClr val="F5A00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7"/>
          <p:cNvSpPr/>
          <p:nvPr/>
        </p:nvSpPr>
        <p:spPr>
          <a:xfrm>
            <a:off x="987552" y="2624328"/>
            <a:ext cx="54864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 algn="l">
              <a:buNone/>
            </a:pPr>
            <a:r>
              <a:rPr lang="en-US" sz="1900" dirty="0">
                <a:solidFill>
                  <a:srgbClr val="1726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Different sources may cover different allowable expenses.</a:t>
            </a:r>
            <a:endParaRPr lang="en-US" sz="1900" dirty="0"/>
          </a:p>
        </p:txBody>
      </p:sp>
      <p:sp>
        <p:nvSpPr>
          <p:cNvPr id="11" name="Shape 8"/>
          <p:cNvSpPr/>
          <p:nvPr/>
        </p:nvSpPr>
        <p:spPr>
          <a:xfrm>
            <a:off x="731520" y="3547872"/>
            <a:ext cx="118872" cy="118872"/>
          </a:xfrm>
          <a:prstGeom prst="ellipse">
            <a:avLst/>
          </a:prstGeom>
          <a:solidFill>
            <a:srgbClr val="F5A000"/>
          </a:solidFill>
          <a:ln w="12700">
            <a:solidFill>
              <a:srgbClr val="F5A00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Text 9"/>
          <p:cNvSpPr/>
          <p:nvPr/>
        </p:nvSpPr>
        <p:spPr>
          <a:xfrm>
            <a:off x="987552" y="3465576"/>
            <a:ext cx="54864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900" dirty="0">
                <a:solidFill>
                  <a:srgbClr val="1726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Scholarships may help close remaining gaps.</a:t>
            </a:r>
            <a:endParaRPr lang="en-US" sz="1900" dirty="0"/>
          </a:p>
        </p:txBody>
      </p:sp>
      <p:sp>
        <p:nvSpPr>
          <p:cNvPr id="13" name="Shape 10"/>
          <p:cNvSpPr/>
          <p:nvPr/>
        </p:nvSpPr>
        <p:spPr>
          <a:xfrm>
            <a:off x="731520" y="4389120"/>
            <a:ext cx="118872" cy="118872"/>
          </a:xfrm>
          <a:prstGeom prst="ellipse">
            <a:avLst/>
          </a:prstGeom>
          <a:solidFill>
            <a:srgbClr val="F5A000"/>
          </a:solidFill>
          <a:ln w="12700">
            <a:solidFill>
              <a:srgbClr val="F5A00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 11"/>
          <p:cNvSpPr/>
          <p:nvPr/>
        </p:nvSpPr>
        <p:spPr>
          <a:xfrm>
            <a:off x="987552" y="4306824"/>
            <a:ext cx="54864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 algn="l">
              <a:buNone/>
            </a:pPr>
            <a:r>
              <a:rPr lang="en-US" sz="1900" dirty="0">
                <a:solidFill>
                  <a:srgbClr val="1726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Never assume two programs can pay the same expense—verify first.</a:t>
            </a:r>
            <a:endParaRPr lang="en-US" sz="1900" dirty="0"/>
          </a:p>
        </p:txBody>
      </p:sp>
      <p:sp>
        <p:nvSpPr>
          <p:cNvPr id="15" name="Text 12"/>
          <p:cNvSpPr/>
          <p:nvPr/>
        </p:nvSpPr>
        <p:spPr>
          <a:xfrm>
            <a:off x="594360" y="6537960"/>
            <a:ext cx="21945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800" dirty="0">
                <a:solidFill>
                  <a:srgbClr val="4F566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SCIPP International</a:t>
            </a:r>
            <a:endParaRPr lang="en-US" sz="800" dirty="0"/>
          </a:p>
        </p:txBody>
      </p:sp>
      <p:sp>
        <p:nvSpPr>
          <p:cNvPr id="16" name="Text 13"/>
          <p:cNvSpPr/>
          <p:nvPr/>
        </p:nvSpPr>
        <p:spPr>
          <a:xfrm>
            <a:off x="11201400" y="6537960"/>
            <a:ext cx="3200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800" dirty="0">
                <a:solidFill>
                  <a:srgbClr val="4F566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320040"/>
            <a:ext cx="4114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100" b="1" dirty="0">
                <a:solidFill>
                  <a:srgbClr val="00A1B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CYBER HIRED 2026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94360" y="713232"/>
            <a:ext cx="109728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2700" b="1" dirty="0">
                <a:solidFill>
                  <a:srgbClr val="062B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Funding Mistakes Should I Avoid?</a:t>
            </a:r>
            <a:endParaRPr lang="en-US" sz="2700" dirty="0"/>
          </a:p>
        </p:txBody>
      </p:sp>
      <p:sp>
        <p:nvSpPr>
          <p:cNvPr id="4" name="Shape 2"/>
          <p:cNvSpPr/>
          <p:nvPr/>
        </p:nvSpPr>
        <p:spPr>
          <a:xfrm>
            <a:off x="594360" y="1389888"/>
            <a:ext cx="960120" cy="54864"/>
          </a:xfrm>
          <a:prstGeom prst="rect">
            <a:avLst/>
          </a:prstGeom>
          <a:solidFill>
            <a:srgbClr val="F5A000"/>
          </a:solidFill>
          <a:ln w="12700">
            <a:solidFill>
              <a:srgbClr val="F5A00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Shape 3"/>
          <p:cNvSpPr/>
          <p:nvPr/>
        </p:nvSpPr>
        <p:spPr>
          <a:xfrm>
            <a:off x="685800" y="1828800"/>
            <a:ext cx="3246120" cy="1097280"/>
          </a:xfrm>
          <a:prstGeom prst="roundRect">
            <a:avLst/>
          </a:prstGeom>
          <a:solidFill>
            <a:srgbClr val="DCEBF0"/>
          </a:solidFill>
          <a:ln w="12700">
            <a:solidFill>
              <a:srgbClr val="00A1B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868680" y="2057400"/>
            <a:ext cx="3657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800" b="1" dirty="0">
                <a:solidFill>
                  <a:srgbClr val="F5A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1325880" y="1993392"/>
            <a:ext cx="23317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600" b="1" dirty="0">
                <a:solidFill>
                  <a:srgbClr val="062B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Assuming I don’t qualify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4389120" y="1828800"/>
            <a:ext cx="3246120" cy="1097280"/>
          </a:xfrm>
          <a:prstGeom prst="roundRect">
            <a:avLst/>
          </a:prstGeom>
          <a:solidFill>
            <a:srgbClr val="EAF2F5"/>
          </a:solidFill>
          <a:ln w="12700">
            <a:solidFill>
              <a:srgbClr val="00A1B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4572000" y="2057400"/>
            <a:ext cx="3657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800" b="1" dirty="0">
                <a:solidFill>
                  <a:srgbClr val="F5A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5029200" y="1993392"/>
            <a:ext cx="23317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600" b="1" dirty="0">
                <a:solidFill>
                  <a:srgbClr val="062B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Waiting too long to apply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8092440" y="1828800"/>
            <a:ext cx="3246120" cy="1097280"/>
          </a:xfrm>
          <a:prstGeom prst="roundRect">
            <a:avLst/>
          </a:prstGeom>
          <a:solidFill>
            <a:srgbClr val="DCEBF0"/>
          </a:solidFill>
          <a:ln w="12700">
            <a:solidFill>
              <a:srgbClr val="00A1B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Text 10"/>
          <p:cNvSpPr/>
          <p:nvPr/>
        </p:nvSpPr>
        <p:spPr>
          <a:xfrm>
            <a:off x="8275320" y="2057400"/>
            <a:ext cx="3657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800" b="1" dirty="0">
                <a:solidFill>
                  <a:srgbClr val="F5A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13" name="Text 11"/>
          <p:cNvSpPr/>
          <p:nvPr/>
        </p:nvSpPr>
        <p:spPr>
          <a:xfrm>
            <a:off x="8732520" y="1993392"/>
            <a:ext cx="23317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600" b="1" dirty="0">
                <a:solidFill>
                  <a:srgbClr val="062B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Missing approval deadlines</a:t>
            </a:r>
            <a:endParaRPr lang="en-US" sz="1600" dirty="0"/>
          </a:p>
        </p:txBody>
      </p:sp>
      <p:sp>
        <p:nvSpPr>
          <p:cNvPr id="14" name="Shape 12"/>
          <p:cNvSpPr/>
          <p:nvPr/>
        </p:nvSpPr>
        <p:spPr>
          <a:xfrm>
            <a:off x="685800" y="3337560"/>
            <a:ext cx="3246120" cy="1097280"/>
          </a:xfrm>
          <a:prstGeom prst="roundRect">
            <a:avLst/>
          </a:prstGeom>
          <a:solidFill>
            <a:srgbClr val="EAF2F5"/>
          </a:solidFill>
          <a:ln w="12700">
            <a:solidFill>
              <a:srgbClr val="00A1B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Text 13"/>
          <p:cNvSpPr/>
          <p:nvPr/>
        </p:nvSpPr>
        <p:spPr>
          <a:xfrm>
            <a:off x="868680" y="3566160"/>
            <a:ext cx="3657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800" b="1" dirty="0">
                <a:solidFill>
                  <a:srgbClr val="F5A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  <p:sp>
        <p:nvSpPr>
          <p:cNvPr id="16" name="Text 14"/>
          <p:cNvSpPr/>
          <p:nvPr/>
        </p:nvSpPr>
        <p:spPr>
          <a:xfrm>
            <a:off x="1325880" y="3502152"/>
            <a:ext cx="23317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600" b="1" dirty="0">
                <a:solidFill>
                  <a:srgbClr val="062B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Using the wrong funding source</a:t>
            </a:r>
            <a:endParaRPr lang="en-US" sz="1600" dirty="0"/>
          </a:p>
        </p:txBody>
      </p:sp>
      <p:sp>
        <p:nvSpPr>
          <p:cNvPr id="17" name="Shape 15"/>
          <p:cNvSpPr/>
          <p:nvPr/>
        </p:nvSpPr>
        <p:spPr>
          <a:xfrm>
            <a:off x="4389120" y="3337560"/>
            <a:ext cx="3246120" cy="1097280"/>
          </a:xfrm>
          <a:prstGeom prst="roundRect">
            <a:avLst/>
          </a:prstGeom>
          <a:solidFill>
            <a:srgbClr val="DCEBF0"/>
          </a:solidFill>
          <a:ln w="12700">
            <a:solidFill>
              <a:srgbClr val="00A1B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Text 16"/>
          <p:cNvSpPr/>
          <p:nvPr/>
        </p:nvSpPr>
        <p:spPr>
          <a:xfrm>
            <a:off x="4572000" y="3566160"/>
            <a:ext cx="3657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800" b="1" dirty="0">
                <a:solidFill>
                  <a:srgbClr val="F5A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  <p:sp>
        <p:nvSpPr>
          <p:cNvPr id="19" name="Text 17"/>
          <p:cNvSpPr/>
          <p:nvPr/>
        </p:nvSpPr>
        <p:spPr>
          <a:xfrm>
            <a:off x="5029200" y="3502152"/>
            <a:ext cx="23317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600" b="1" dirty="0">
                <a:solidFill>
                  <a:srgbClr val="062B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Failing to explore combinations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594360" y="6537960"/>
            <a:ext cx="21945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800" dirty="0">
                <a:solidFill>
                  <a:srgbClr val="4F566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SCIPP International</a:t>
            </a:r>
            <a:endParaRPr lang="en-US" sz="800" dirty="0"/>
          </a:p>
        </p:txBody>
      </p:sp>
      <p:sp>
        <p:nvSpPr>
          <p:cNvPr id="21" name="Text 19"/>
          <p:cNvSpPr/>
          <p:nvPr/>
        </p:nvSpPr>
        <p:spPr>
          <a:xfrm>
            <a:off x="11201400" y="6537960"/>
            <a:ext cx="3200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800" dirty="0">
                <a:solidFill>
                  <a:srgbClr val="4F566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320040"/>
            <a:ext cx="4114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100" b="1" dirty="0">
                <a:solidFill>
                  <a:srgbClr val="00A1B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CYBER HIRED 2026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94360" y="713232"/>
            <a:ext cx="109728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2700" b="1" dirty="0">
                <a:solidFill>
                  <a:srgbClr val="062B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Certification Exam Benefit Should Veterans Ask About?</a:t>
            </a:r>
            <a:endParaRPr lang="en-US" sz="2700" dirty="0"/>
          </a:p>
        </p:txBody>
      </p:sp>
      <p:sp>
        <p:nvSpPr>
          <p:cNvPr id="4" name="Shape 2"/>
          <p:cNvSpPr/>
          <p:nvPr/>
        </p:nvSpPr>
        <p:spPr>
          <a:xfrm>
            <a:off x="594360" y="1389888"/>
            <a:ext cx="960120" cy="54864"/>
          </a:xfrm>
          <a:prstGeom prst="rect">
            <a:avLst/>
          </a:prstGeom>
          <a:solidFill>
            <a:srgbClr val="F5A000"/>
          </a:solidFill>
          <a:ln w="12700">
            <a:solidFill>
              <a:srgbClr val="F5A00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17" name="Picture 16" descr="image.jpg"/>
          <p:cNvPicPr>
            <a:picLocks noChangeAspect="1"/>
          </p:cNvPicPr>
          <p:nvPr/>
        </p:nvPicPr>
        <p:blipFill>
          <a:blip r:embed="rId3"/>
          <a:srcRect l="14605" r="14605"/>
          <a:stretch>
            <a:fillRect/>
          </a:stretch>
        </p:blipFill>
        <p:spPr>
          <a:xfrm>
            <a:off x="6903720" y="1691640"/>
            <a:ext cx="4709160" cy="4434840"/>
          </a:xfrm>
          <a:prstGeom prst="rect">
            <a:avLst/>
          </a:prstGeom>
        </p:spPr>
      </p:pic>
      <p:sp>
        <p:nvSpPr>
          <p:cNvPr id="6" name="Shape 3"/>
          <p:cNvSpPr/>
          <p:nvPr/>
        </p:nvSpPr>
        <p:spPr>
          <a:xfrm>
            <a:off x="6903720" y="1691640"/>
            <a:ext cx="4709160" cy="4434840"/>
          </a:xfrm>
          <a:prstGeom prst="rect">
            <a:avLst/>
          </a:prstGeom>
          <a:solidFill>
            <a:srgbClr val="062B59">
              <a:alpha val="20000"/>
            </a:srgbClr>
          </a:solidFill>
          <a:ln w="12700">
            <a:solidFill>
              <a:srgbClr val="062B59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Shape 4"/>
          <p:cNvSpPr/>
          <p:nvPr/>
        </p:nvSpPr>
        <p:spPr>
          <a:xfrm>
            <a:off x="731520" y="1865376"/>
            <a:ext cx="118872" cy="118872"/>
          </a:xfrm>
          <a:prstGeom prst="ellipse">
            <a:avLst/>
          </a:prstGeom>
          <a:solidFill>
            <a:srgbClr val="F5A000"/>
          </a:solidFill>
          <a:ln w="12700">
            <a:solidFill>
              <a:srgbClr val="F5A00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5"/>
          <p:cNvSpPr/>
          <p:nvPr/>
        </p:nvSpPr>
        <p:spPr>
          <a:xfrm>
            <a:off x="987552" y="1783080"/>
            <a:ext cx="54864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 algn="l">
              <a:buNone/>
            </a:pPr>
            <a:r>
              <a:rPr lang="en-US" sz="1900" dirty="0">
                <a:solidFill>
                  <a:srgbClr val="1726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VA education benefits may reimburse certain approved licensing or certification test fees.</a:t>
            </a:r>
            <a:endParaRPr lang="en-US" sz="1900" dirty="0"/>
          </a:p>
        </p:txBody>
      </p:sp>
      <p:sp>
        <p:nvSpPr>
          <p:cNvPr id="9" name="Shape 6"/>
          <p:cNvSpPr/>
          <p:nvPr/>
        </p:nvSpPr>
        <p:spPr>
          <a:xfrm>
            <a:off x="731520" y="2706624"/>
            <a:ext cx="118872" cy="118872"/>
          </a:xfrm>
          <a:prstGeom prst="ellipse">
            <a:avLst/>
          </a:prstGeom>
          <a:solidFill>
            <a:srgbClr val="F5A000"/>
          </a:solidFill>
          <a:ln w="12700">
            <a:solidFill>
              <a:srgbClr val="F5A00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7"/>
          <p:cNvSpPr/>
          <p:nvPr/>
        </p:nvSpPr>
        <p:spPr>
          <a:xfrm>
            <a:off x="987552" y="2624328"/>
            <a:ext cx="54864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 algn="l">
              <a:buNone/>
            </a:pPr>
            <a:r>
              <a:rPr lang="en-US" sz="1900" dirty="0">
                <a:solidFill>
                  <a:srgbClr val="1726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Eligibility, reimbursement and benefit-charge rules depend on the Veteran and exam.</a:t>
            </a:r>
            <a:endParaRPr lang="en-US" sz="1900" dirty="0"/>
          </a:p>
        </p:txBody>
      </p:sp>
      <p:sp>
        <p:nvSpPr>
          <p:cNvPr id="11" name="Shape 8"/>
          <p:cNvSpPr/>
          <p:nvPr/>
        </p:nvSpPr>
        <p:spPr>
          <a:xfrm>
            <a:off x="731520" y="3547872"/>
            <a:ext cx="118872" cy="118872"/>
          </a:xfrm>
          <a:prstGeom prst="ellipse">
            <a:avLst/>
          </a:prstGeom>
          <a:solidFill>
            <a:srgbClr val="F5A000"/>
          </a:solidFill>
          <a:ln w="12700">
            <a:solidFill>
              <a:srgbClr val="F5A00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Text 9"/>
          <p:cNvSpPr/>
          <p:nvPr/>
        </p:nvSpPr>
        <p:spPr>
          <a:xfrm>
            <a:off x="987552" y="3465576"/>
            <a:ext cx="54864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 algn="l">
              <a:buNone/>
            </a:pPr>
            <a:r>
              <a:rPr lang="en-US" sz="1900" dirty="0">
                <a:solidFill>
                  <a:srgbClr val="1726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 not assume every Veteran or every exam is automatically covered.</a:t>
            </a:r>
            <a:endParaRPr lang="en-US" sz="1900" dirty="0"/>
          </a:p>
        </p:txBody>
      </p:sp>
      <p:sp>
        <p:nvSpPr>
          <p:cNvPr id="13" name="Shape 10"/>
          <p:cNvSpPr/>
          <p:nvPr/>
        </p:nvSpPr>
        <p:spPr>
          <a:xfrm>
            <a:off x="731520" y="4389120"/>
            <a:ext cx="118872" cy="118872"/>
          </a:xfrm>
          <a:prstGeom prst="ellipse">
            <a:avLst/>
          </a:prstGeom>
          <a:solidFill>
            <a:srgbClr val="F5A000"/>
          </a:solidFill>
          <a:ln w="12700">
            <a:solidFill>
              <a:srgbClr val="F5A00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 11"/>
          <p:cNvSpPr/>
          <p:nvPr/>
        </p:nvSpPr>
        <p:spPr>
          <a:xfrm>
            <a:off x="987552" y="4306824"/>
            <a:ext cx="54864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 algn="l">
              <a:buNone/>
            </a:pPr>
            <a:r>
              <a:rPr lang="en-US" sz="1900" dirty="0">
                <a:solidFill>
                  <a:srgbClr val="1726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Confirm the current benefit before scheduling or paying for the exam.</a:t>
            </a:r>
            <a:endParaRPr lang="en-US" sz="1900" dirty="0"/>
          </a:p>
        </p:txBody>
      </p:sp>
      <p:sp>
        <p:nvSpPr>
          <p:cNvPr id="15" name="Text 12"/>
          <p:cNvSpPr/>
          <p:nvPr/>
        </p:nvSpPr>
        <p:spPr>
          <a:xfrm>
            <a:off x="594360" y="6537960"/>
            <a:ext cx="21945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800" dirty="0">
                <a:solidFill>
                  <a:srgbClr val="4F566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SCIPP International</a:t>
            </a:r>
            <a:endParaRPr lang="en-US" sz="800" dirty="0"/>
          </a:p>
        </p:txBody>
      </p:sp>
      <p:sp>
        <p:nvSpPr>
          <p:cNvPr id="16" name="Text 13"/>
          <p:cNvSpPr/>
          <p:nvPr/>
        </p:nvSpPr>
        <p:spPr>
          <a:xfrm>
            <a:off x="11201400" y="6537960"/>
            <a:ext cx="3200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800" dirty="0">
                <a:solidFill>
                  <a:srgbClr val="4F566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320040"/>
            <a:ext cx="4114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100" b="1" dirty="0">
                <a:solidFill>
                  <a:srgbClr val="00A1B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CYBER HIRED 2026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94360" y="713232"/>
            <a:ext cx="109728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2700" b="1" dirty="0">
                <a:solidFill>
                  <a:srgbClr val="062B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Build Your Individual Funding Plan</a:t>
            </a:r>
            <a:endParaRPr lang="en-US" sz="2700" dirty="0"/>
          </a:p>
        </p:txBody>
      </p:sp>
      <p:sp>
        <p:nvSpPr>
          <p:cNvPr id="4" name="Shape 2"/>
          <p:cNvSpPr/>
          <p:nvPr/>
        </p:nvSpPr>
        <p:spPr>
          <a:xfrm>
            <a:off x="594360" y="1389888"/>
            <a:ext cx="960120" cy="54864"/>
          </a:xfrm>
          <a:prstGeom prst="rect">
            <a:avLst/>
          </a:prstGeom>
          <a:solidFill>
            <a:srgbClr val="F5A000"/>
          </a:solidFill>
          <a:ln w="12700">
            <a:solidFill>
              <a:srgbClr val="F5A00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Shape 3"/>
          <p:cNvSpPr/>
          <p:nvPr/>
        </p:nvSpPr>
        <p:spPr>
          <a:xfrm>
            <a:off x="731520" y="2148840"/>
            <a:ext cx="2423160" cy="1920240"/>
          </a:xfrm>
          <a:prstGeom prst="roundRect">
            <a:avLst>
              <a:gd name="adj" fmla="val 2857"/>
            </a:avLst>
          </a:prstGeom>
          <a:solidFill>
            <a:srgbClr val="DCEBF0"/>
          </a:solidFill>
          <a:ln w="15240">
            <a:solidFill>
              <a:srgbClr val="00A1B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868680" y="2331720"/>
            <a:ext cx="3657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800" b="1" dirty="0">
                <a:solidFill>
                  <a:srgbClr val="F5A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960120" y="2743200"/>
            <a:ext cx="19659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062B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</a:t>
            </a:r>
            <a:endParaRPr lang="en-US" sz="1700" dirty="0"/>
          </a:p>
        </p:txBody>
      </p:sp>
      <p:sp>
        <p:nvSpPr>
          <p:cNvPr id="8" name="Text 6"/>
          <p:cNvSpPr/>
          <p:nvPr/>
        </p:nvSpPr>
        <p:spPr>
          <a:xfrm>
            <a:off x="960120" y="3246120"/>
            <a:ext cx="19659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200" dirty="0">
                <a:solidFill>
                  <a:srgbClr val="4F566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Choose the job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3218688" y="2788920"/>
            <a:ext cx="320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F5A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→</a:t>
            </a:r>
            <a:endParaRPr lang="en-US" sz="2400" dirty="0"/>
          </a:p>
        </p:txBody>
      </p:sp>
      <p:sp>
        <p:nvSpPr>
          <p:cNvPr id="10" name="Shape 8"/>
          <p:cNvSpPr/>
          <p:nvPr/>
        </p:nvSpPr>
        <p:spPr>
          <a:xfrm>
            <a:off x="3520440" y="2148840"/>
            <a:ext cx="2423160" cy="1920240"/>
          </a:xfrm>
          <a:prstGeom prst="roundRect">
            <a:avLst>
              <a:gd name="adj" fmla="val 2857"/>
            </a:avLst>
          </a:prstGeom>
          <a:solidFill>
            <a:srgbClr val="EAF2F5"/>
          </a:solidFill>
          <a:ln w="15240">
            <a:solidFill>
              <a:srgbClr val="00A1B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3657600" y="2331720"/>
            <a:ext cx="3657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800" b="1" dirty="0">
                <a:solidFill>
                  <a:srgbClr val="F5A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  <p:sp>
        <p:nvSpPr>
          <p:cNvPr id="12" name="Text 10"/>
          <p:cNvSpPr/>
          <p:nvPr/>
        </p:nvSpPr>
        <p:spPr>
          <a:xfrm>
            <a:off x="3749040" y="2743200"/>
            <a:ext cx="19659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062B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COST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3749040" y="3246120"/>
            <a:ext cx="19659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200" dirty="0">
                <a:solidFill>
                  <a:srgbClr val="4F566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Price the gaps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6007608" y="2788920"/>
            <a:ext cx="320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F5A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→</a:t>
            </a:r>
            <a:endParaRPr lang="en-US" sz="2400" dirty="0"/>
          </a:p>
        </p:txBody>
      </p:sp>
      <p:sp>
        <p:nvSpPr>
          <p:cNvPr id="15" name="Shape 13"/>
          <p:cNvSpPr/>
          <p:nvPr/>
        </p:nvSpPr>
        <p:spPr>
          <a:xfrm>
            <a:off x="6309360" y="2148840"/>
            <a:ext cx="2423160" cy="1920240"/>
          </a:xfrm>
          <a:prstGeom prst="roundRect">
            <a:avLst>
              <a:gd name="adj" fmla="val 2857"/>
            </a:avLst>
          </a:prstGeom>
          <a:solidFill>
            <a:srgbClr val="DCEBF0"/>
          </a:solidFill>
          <a:ln w="15240">
            <a:solidFill>
              <a:srgbClr val="00A1B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Text 14"/>
          <p:cNvSpPr/>
          <p:nvPr/>
        </p:nvSpPr>
        <p:spPr>
          <a:xfrm>
            <a:off x="6446520" y="2331720"/>
            <a:ext cx="3657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800" b="1" dirty="0">
                <a:solidFill>
                  <a:srgbClr val="F5A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17" name="Text 15"/>
          <p:cNvSpPr/>
          <p:nvPr/>
        </p:nvSpPr>
        <p:spPr>
          <a:xfrm>
            <a:off x="6537960" y="2743200"/>
            <a:ext cx="19659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062B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MATCH</a:t>
            </a:r>
            <a:endParaRPr lang="en-US" sz="1700" dirty="0"/>
          </a:p>
        </p:txBody>
      </p:sp>
      <p:sp>
        <p:nvSpPr>
          <p:cNvPr id="18" name="Text 16"/>
          <p:cNvSpPr/>
          <p:nvPr/>
        </p:nvSpPr>
        <p:spPr>
          <a:xfrm>
            <a:off x="6537960" y="3246120"/>
            <a:ext cx="19659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200" dirty="0">
                <a:solidFill>
                  <a:srgbClr val="4F566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Apply funding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8796528" y="2788920"/>
            <a:ext cx="320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F5A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→</a:t>
            </a:r>
            <a:endParaRPr lang="en-US" sz="2400" dirty="0"/>
          </a:p>
        </p:txBody>
      </p:sp>
      <p:sp>
        <p:nvSpPr>
          <p:cNvPr id="20" name="Shape 18"/>
          <p:cNvSpPr/>
          <p:nvPr/>
        </p:nvSpPr>
        <p:spPr>
          <a:xfrm>
            <a:off x="9098280" y="2148840"/>
            <a:ext cx="2423160" cy="1920240"/>
          </a:xfrm>
          <a:prstGeom prst="roundRect">
            <a:avLst>
              <a:gd name="adj" fmla="val 2857"/>
            </a:avLst>
          </a:prstGeom>
          <a:solidFill>
            <a:srgbClr val="EAF2F5"/>
          </a:solidFill>
          <a:ln w="15240">
            <a:solidFill>
              <a:srgbClr val="00A1B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1" name="Text 19"/>
          <p:cNvSpPr/>
          <p:nvPr/>
        </p:nvSpPr>
        <p:spPr>
          <a:xfrm>
            <a:off x="9235440" y="2331720"/>
            <a:ext cx="3657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800" b="1" dirty="0">
                <a:solidFill>
                  <a:srgbClr val="F5A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  <p:sp>
        <p:nvSpPr>
          <p:cNvPr id="22" name="Text 20"/>
          <p:cNvSpPr/>
          <p:nvPr/>
        </p:nvSpPr>
        <p:spPr>
          <a:xfrm>
            <a:off x="9326880" y="2743200"/>
            <a:ext cx="19659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062B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VERIFY</a:t>
            </a:r>
            <a:endParaRPr lang="en-US" sz="1700" dirty="0"/>
          </a:p>
        </p:txBody>
      </p:sp>
      <p:sp>
        <p:nvSpPr>
          <p:cNvPr id="23" name="Text 21"/>
          <p:cNvSpPr/>
          <p:nvPr/>
        </p:nvSpPr>
        <p:spPr>
          <a:xfrm>
            <a:off x="9326880" y="3246120"/>
            <a:ext cx="19659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200" dirty="0">
                <a:solidFill>
                  <a:srgbClr val="4F566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Know your balance</a:t>
            </a:r>
            <a:endParaRPr lang="en-US" sz="1200" dirty="0"/>
          </a:p>
        </p:txBody>
      </p:sp>
      <p:sp>
        <p:nvSpPr>
          <p:cNvPr id="24" name="Text 22"/>
          <p:cNvSpPr/>
          <p:nvPr/>
        </p:nvSpPr>
        <p:spPr>
          <a:xfrm>
            <a:off x="822960" y="4892040"/>
            <a:ext cx="10515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00A1B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Confirm eligibility, approvals and deadlines before enrollment.</a:t>
            </a:r>
            <a:endParaRPr lang="en-US" sz="1700" dirty="0"/>
          </a:p>
        </p:txBody>
      </p:sp>
      <p:sp>
        <p:nvSpPr>
          <p:cNvPr id="25" name="Text 23"/>
          <p:cNvSpPr/>
          <p:nvPr/>
        </p:nvSpPr>
        <p:spPr>
          <a:xfrm>
            <a:off x="594360" y="6537960"/>
            <a:ext cx="21945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800" dirty="0">
                <a:solidFill>
                  <a:srgbClr val="4F566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SCIPP International</a:t>
            </a:r>
            <a:endParaRPr lang="en-US" sz="800" dirty="0"/>
          </a:p>
        </p:txBody>
      </p:sp>
      <p:sp>
        <p:nvSpPr>
          <p:cNvPr id="26" name="Text 24"/>
          <p:cNvSpPr/>
          <p:nvPr/>
        </p:nvSpPr>
        <p:spPr>
          <a:xfrm>
            <a:off x="11201400" y="6537960"/>
            <a:ext cx="3200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800" dirty="0">
                <a:solidFill>
                  <a:srgbClr val="4F566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320040"/>
            <a:ext cx="4114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100" b="1" dirty="0">
                <a:solidFill>
                  <a:srgbClr val="00A1B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CYBER HIRED 2026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94360" y="713232"/>
            <a:ext cx="109728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2700" b="1" dirty="0">
                <a:solidFill>
                  <a:srgbClr val="062B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Take the Guide. Then Get Your Questions Answered.</a:t>
            </a:r>
            <a:endParaRPr lang="en-US" sz="2700" dirty="0"/>
          </a:p>
        </p:txBody>
      </p:sp>
      <p:sp>
        <p:nvSpPr>
          <p:cNvPr id="4" name="Shape 2"/>
          <p:cNvSpPr/>
          <p:nvPr/>
        </p:nvSpPr>
        <p:spPr>
          <a:xfrm>
            <a:off x="594360" y="1389888"/>
            <a:ext cx="960120" cy="54864"/>
          </a:xfrm>
          <a:prstGeom prst="rect">
            <a:avLst/>
          </a:prstGeom>
          <a:solidFill>
            <a:srgbClr val="F5A000"/>
          </a:solidFill>
          <a:ln w="12700">
            <a:solidFill>
              <a:srgbClr val="F5A00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Text 3"/>
          <p:cNvSpPr/>
          <p:nvPr/>
        </p:nvSpPr>
        <p:spPr>
          <a:xfrm>
            <a:off x="4572000" y="1828800"/>
            <a:ext cx="457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2400" b="1" dirty="0">
                <a:solidFill>
                  <a:srgbClr val="F5A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2400" dirty="0"/>
          </a:p>
        </p:txBody>
      </p:sp>
      <p:sp>
        <p:nvSpPr>
          <p:cNvPr id="7" name="Text 4"/>
          <p:cNvSpPr/>
          <p:nvPr/>
        </p:nvSpPr>
        <p:spPr>
          <a:xfrm>
            <a:off x="5166360" y="1783080"/>
            <a:ext cx="54864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2000" b="1" dirty="0">
                <a:solidFill>
                  <a:srgbClr val="062B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Download and keep the Financing Guide.</a:t>
            </a:r>
            <a:endParaRPr lang="en-US" sz="2000" dirty="0"/>
          </a:p>
        </p:txBody>
      </p:sp>
      <p:sp>
        <p:nvSpPr>
          <p:cNvPr id="8" name="Text 5"/>
          <p:cNvSpPr/>
          <p:nvPr/>
        </p:nvSpPr>
        <p:spPr>
          <a:xfrm>
            <a:off x="4572000" y="2788920"/>
            <a:ext cx="457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2400" b="1" dirty="0">
                <a:solidFill>
                  <a:srgbClr val="F5A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  <p:sp>
        <p:nvSpPr>
          <p:cNvPr id="9" name="Text 6"/>
          <p:cNvSpPr/>
          <p:nvPr/>
        </p:nvSpPr>
        <p:spPr>
          <a:xfrm>
            <a:off x="5166360" y="2743200"/>
            <a:ext cx="54864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 lnSpcReduction="20000"/>
          </a:bodyPr>
          <a:lstStyle/>
          <a:p>
            <a:pPr marL="0" indent="0" algn="l">
              <a:buNone/>
            </a:pPr>
            <a:r>
              <a:rPr lang="en-US" sz="2000" b="1" dirty="0">
                <a:solidFill>
                  <a:srgbClr val="062B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Identify the funding source most likely to fit you.</a:t>
            </a:r>
            <a:endParaRPr lang="en-US" sz="2000" dirty="0"/>
          </a:p>
        </p:txBody>
      </p:sp>
      <p:sp>
        <p:nvSpPr>
          <p:cNvPr id="10" name="Text 7"/>
          <p:cNvSpPr/>
          <p:nvPr/>
        </p:nvSpPr>
        <p:spPr>
          <a:xfrm>
            <a:off x="4572000" y="3749040"/>
            <a:ext cx="457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2400" b="1" dirty="0">
                <a:solidFill>
                  <a:srgbClr val="F5A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  <p:sp>
        <p:nvSpPr>
          <p:cNvPr id="11" name="Text 8"/>
          <p:cNvSpPr/>
          <p:nvPr/>
        </p:nvSpPr>
        <p:spPr>
          <a:xfrm>
            <a:off x="5166360" y="3703320"/>
            <a:ext cx="55778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2000" b="1" dirty="0">
                <a:solidFill>
                  <a:srgbClr val="062B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Use CCA follow-up for your individual funding and career-path questions.</a:t>
            </a:r>
            <a:endParaRPr lang="en-US" sz="2000" dirty="0"/>
          </a:p>
        </p:txBody>
      </p:sp>
      <p:sp>
        <p:nvSpPr>
          <p:cNvPr id="14" name="Text 11"/>
          <p:cNvSpPr/>
          <p:nvPr/>
        </p:nvSpPr>
        <p:spPr>
          <a:xfrm>
            <a:off x="594360" y="6537960"/>
            <a:ext cx="21945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800" dirty="0">
                <a:solidFill>
                  <a:srgbClr val="4F566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SCIPP International</a:t>
            </a:r>
            <a:endParaRPr lang="en-US" sz="800" dirty="0"/>
          </a:p>
        </p:txBody>
      </p:sp>
      <p:sp>
        <p:nvSpPr>
          <p:cNvPr id="15" name="Text 12"/>
          <p:cNvSpPr/>
          <p:nvPr/>
        </p:nvSpPr>
        <p:spPr>
          <a:xfrm>
            <a:off x="11201400" y="6537960"/>
            <a:ext cx="3200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800" dirty="0">
                <a:solidFill>
                  <a:srgbClr val="4F566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16" name="Rounded Rectangle 15"/>
          <p:cNvSpPr/>
          <p:nvPr/>
        </p:nvSpPr>
        <p:spPr>
          <a:xfrm>
            <a:off x="408222" y="1906245"/>
            <a:ext cx="1872188" cy="3566160"/>
          </a:xfrm>
          <a:prstGeom prst="roundRect">
            <a:avLst/>
          </a:prstGeom>
          <a:solidFill>
            <a:srgbClr val="F6F9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-230088" y="4739205"/>
            <a:ext cx="292608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700" b="1">
                <a:solidFill>
                  <a:srgbClr val="00817F"/>
                </a:solidFill>
              </a:defRPr>
            </a:pPr>
            <a:r>
              <a:rPr dirty="0"/>
              <a:t>SCAN FOR YOUR GUIDE</a:t>
            </a:r>
          </a:p>
        </p:txBody>
      </p:sp>
      <p:pic>
        <p:nvPicPr>
          <p:cNvPr id="18" name="Picture 17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9717" y="2734056"/>
            <a:ext cx="1373466" cy="137346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C233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7412" y="0"/>
            <a:ext cx="5601540" cy="685800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0"/>
            <a:ext cx="678335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2" name="TextBox 1"/>
          <p:cNvSpPr txBox="1"/>
          <p:nvPr/>
        </p:nvSpPr>
        <p:spPr>
          <a:xfrm>
            <a:off x="-1130872" y="502920"/>
            <a:ext cx="1014984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4000" b="1" dirty="0"/>
              <a:t>THANK YOU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-1207382" y="1325880"/>
            <a:ext cx="10058400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2100" b="1" i="1" dirty="0">
                <a:solidFill>
                  <a:schemeClr val="accent5">
                    <a:lumMod val="50000"/>
                  </a:schemeClr>
                </a:solidFill>
              </a:rPr>
              <a:t>Cyber Hired 2026  •  Funding Your Future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-1576873" y="3726180"/>
            <a:ext cx="9418320" cy="4462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2300" b="1" dirty="0"/>
              <a:t>Take the Financing Guide and plan your next step.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-830424" y="5074920"/>
            <a:ext cx="85039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2000" b="0" dirty="0">
                <a:solidFill>
                  <a:srgbClr val="71D6EA"/>
                </a:solidFill>
                <a:hlinkClick r:id="rId3"/>
              </a:rPr>
              <a:t>scippinternational.org/cyber-funding-guide/</a:t>
            </a:r>
          </a:p>
        </p:txBody>
      </p:sp>
      <p:pic>
        <p:nvPicPr>
          <p:cNvPr id="5" name="Picture 4" descr="image.png">
            <a:extLst>
              <a:ext uri="{FF2B5EF4-FFF2-40B4-BE49-F238E27FC236}">
                <a16:creationId xmlns:a16="http://schemas.microsoft.com/office/drawing/2014/main" id="{956692F8-375C-6BAD-0200-7F6DB6222E6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29811" y="6024116"/>
            <a:ext cx="802431" cy="802431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assets0917/ppt/media/image15.jpe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F2732">
              <a:alpha val="82000"/>
            </a:srgbClr>
          </a:solidFill>
          <a:ln w="12700">
            <a:solidFill>
              <a:srgbClr val="1F2732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1"/>
          <p:cNvSpPr/>
          <p:nvPr/>
        </p:nvSpPr>
        <p:spPr>
          <a:xfrm>
            <a:off x="685800" y="59436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200" b="1" dirty="0">
                <a:solidFill>
                  <a:srgbClr val="F5A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POLL</a:t>
            </a:r>
            <a:endParaRPr lang="en-US" sz="1200" dirty="0"/>
          </a:p>
        </p:txBody>
      </p:sp>
      <p:sp>
        <p:nvSpPr>
          <p:cNvPr id="5" name="Text 2"/>
          <p:cNvSpPr/>
          <p:nvPr/>
        </p:nvSpPr>
        <p:spPr>
          <a:xfrm>
            <a:off x="685800" y="1143000"/>
            <a:ext cx="10515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 lnSpcReduction="10000"/>
          </a:bodyPr>
          <a:lstStyle/>
          <a:p>
            <a:pPr marL="0" indent="0" algn="l"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Which funding source do you most want help understanding?</a:t>
            </a:r>
            <a:endParaRPr lang="en-US" sz="3100" dirty="0"/>
          </a:p>
        </p:txBody>
      </p:sp>
      <p:sp>
        <p:nvSpPr>
          <p:cNvPr id="6" name="Text 3"/>
          <p:cNvSpPr/>
          <p:nvPr/>
        </p:nvSpPr>
        <p:spPr>
          <a:xfrm>
            <a:off x="1051560" y="2331720"/>
            <a:ext cx="9692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Military CA / Tuition Assistance</a:t>
            </a:r>
            <a:endParaRPr lang="en-US" sz="2000" dirty="0"/>
          </a:p>
        </p:txBody>
      </p:sp>
      <p:sp>
        <p:nvSpPr>
          <p:cNvPr id="7" name="Text 4"/>
          <p:cNvSpPr/>
          <p:nvPr/>
        </p:nvSpPr>
        <p:spPr>
          <a:xfrm>
            <a:off x="1051560" y="2990088"/>
            <a:ext cx="9692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GI Bill / VA education benefits</a:t>
            </a:r>
            <a:endParaRPr lang="en-US" sz="2000" dirty="0"/>
          </a:p>
        </p:txBody>
      </p:sp>
      <p:sp>
        <p:nvSpPr>
          <p:cNvPr id="8" name="Text 5"/>
          <p:cNvSpPr/>
          <p:nvPr/>
        </p:nvSpPr>
        <p:spPr>
          <a:xfrm>
            <a:off x="1051560" y="3648456"/>
            <a:ext cx="9692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VR&amp;E</a:t>
            </a:r>
            <a:endParaRPr lang="en-US" sz="2000" dirty="0"/>
          </a:p>
        </p:txBody>
      </p:sp>
      <p:sp>
        <p:nvSpPr>
          <p:cNvPr id="9" name="Text 6"/>
          <p:cNvSpPr/>
          <p:nvPr/>
        </p:nvSpPr>
        <p:spPr>
          <a:xfrm>
            <a:off x="1051560" y="4306824"/>
            <a:ext cx="9692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WIOA / workforce funding</a:t>
            </a:r>
            <a:endParaRPr lang="en-US" sz="2000" dirty="0"/>
          </a:p>
        </p:txBody>
      </p:sp>
      <p:sp>
        <p:nvSpPr>
          <p:cNvPr id="10" name="Text 7"/>
          <p:cNvSpPr/>
          <p:nvPr/>
        </p:nvSpPr>
        <p:spPr>
          <a:xfrm>
            <a:off x="1051560" y="4965192"/>
            <a:ext cx="9692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Employer funding</a:t>
            </a:r>
            <a:endParaRPr lang="en-US" sz="2000" dirty="0"/>
          </a:p>
        </p:txBody>
      </p:sp>
      <p:sp>
        <p:nvSpPr>
          <p:cNvPr id="11" name="Text 8"/>
          <p:cNvSpPr/>
          <p:nvPr/>
        </p:nvSpPr>
        <p:spPr>
          <a:xfrm>
            <a:off x="1051560" y="5623560"/>
            <a:ext cx="9692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Scholarships</a:t>
            </a:r>
            <a:endParaRPr lang="en-US" sz="2000" dirty="0"/>
          </a:p>
        </p:txBody>
      </p:sp>
      <p:sp>
        <p:nvSpPr>
          <p:cNvPr id="12" name="Text 9"/>
          <p:cNvSpPr/>
          <p:nvPr/>
        </p:nvSpPr>
        <p:spPr>
          <a:xfrm>
            <a:off x="713232" y="5897880"/>
            <a:ext cx="5943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Choose the answer that best describes you.</a:t>
            </a:r>
            <a:endParaRPr lang="en-US" sz="14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assets0917/ppt/media/image15.jpe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F2732">
              <a:alpha val="82000"/>
            </a:srgbClr>
          </a:solidFill>
          <a:ln w="12700">
            <a:solidFill>
              <a:srgbClr val="1F2732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1"/>
          <p:cNvSpPr/>
          <p:nvPr/>
        </p:nvSpPr>
        <p:spPr>
          <a:xfrm>
            <a:off x="685800" y="59436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200" b="1" dirty="0">
                <a:solidFill>
                  <a:srgbClr val="F5A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POLL</a:t>
            </a:r>
            <a:endParaRPr lang="en-US" sz="1200" dirty="0"/>
          </a:p>
        </p:txBody>
      </p:sp>
      <p:sp>
        <p:nvSpPr>
          <p:cNvPr id="5" name="Text 2"/>
          <p:cNvSpPr/>
          <p:nvPr/>
        </p:nvSpPr>
        <p:spPr>
          <a:xfrm>
            <a:off x="685800" y="1143000"/>
            <a:ext cx="10515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is your biggest funding concern?</a:t>
            </a:r>
            <a:endParaRPr lang="en-US" sz="3100" dirty="0"/>
          </a:p>
        </p:txBody>
      </p:sp>
      <p:sp>
        <p:nvSpPr>
          <p:cNvPr id="6" name="Text 3"/>
          <p:cNvSpPr/>
          <p:nvPr/>
        </p:nvSpPr>
        <p:spPr>
          <a:xfrm>
            <a:off x="1051560" y="2331720"/>
            <a:ext cx="9692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 don’t know what I qualify for</a:t>
            </a:r>
            <a:endParaRPr lang="en-US" sz="2000" dirty="0"/>
          </a:p>
        </p:txBody>
      </p:sp>
      <p:sp>
        <p:nvSpPr>
          <p:cNvPr id="7" name="Text 4"/>
          <p:cNvSpPr/>
          <p:nvPr/>
        </p:nvSpPr>
        <p:spPr>
          <a:xfrm>
            <a:off x="1051560" y="2990088"/>
            <a:ext cx="9692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 don’t know what my benefit will pay for</a:t>
            </a:r>
            <a:endParaRPr lang="en-US" sz="2000" dirty="0"/>
          </a:p>
        </p:txBody>
      </p:sp>
      <p:sp>
        <p:nvSpPr>
          <p:cNvPr id="8" name="Text 5"/>
          <p:cNvSpPr/>
          <p:nvPr/>
        </p:nvSpPr>
        <p:spPr>
          <a:xfrm>
            <a:off x="1051560" y="3648456"/>
            <a:ext cx="9692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I’m worried about deadlines / approval</a:t>
            </a:r>
            <a:endParaRPr lang="en-US" sz="2000" dirty="0"/>
          </a:p>
        </p:txBody>
      </p:sp>
      <p:sp>
        <p:nvSpPr>
          <p:cNvPr id="9" name="Text 6"/>
          <p:cNvSpPr/>
          <p:nvPr/>
        </p:nvSpPr>
        <p:spPr>
          <a:xfrm>
            <a:off x="1051560" y="4306824"/>
            <a:ext cx="9692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 may still have an out-of-pocket gap</a:t>
            </a:r>
            <a:endParaRPr lang="en-US" sz="2000" dirty="0"/>
          </a:p>
        </p:txBody>
      </p:sp>
      <p:sp>
        <p:nvSpPr>
          <p:cNvPr id="10" name="Text 7"/>
          <p:cNvSpPr/>
          <p:nvPr/>
        </p:nvSpPr>
        <p:spPr>
          <a:xfrm>
            <a:off x="713232" y="5897880"/>
            <a:ext cx="5943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Choose the answer that best describes you.</a:t>
            </a:r>
            <a:endParaRPr lang="en-US" sz="14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</TotalTime>
  <Words>623</Words>
  <Application>Microsoft Office PowerPoint</Application>
  <PresentationFormat>Widescreen</PresentationFormat>
  <Paragraphs>151</Paragraphs>
  <Slides>14</Slides>
  <Notes>13</Notes>
  <HiddenSlides>2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SCIPP International</dc:creator>
  <cp:lastModifiedBy>Victor Berlin</cp:lastModifiedBy>
  <cp:revision>4</cp:revision>
  <dcterms:created xsi:type="dcterms:W3CDTF">2026-10-06T02:19:41Z</dcterms:created>
  <dcterms:modified xsi:type="dcterms:W3CDTF">2026-10-13T21:34:49Z</dcterms:modified>
</cp:coreProperties>
</file>